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9144000"/>
  <p:notesSz cx="7010400" cy="9296400"/>
  <p:embeddedFontLst>
    <p:embeddedFont>
      <p:font typeface="Sorts Mill Goudy"/>
      <p:regular r:id="rId16"/>
      <p:italic r:id="rId17"/>
    </p:embeddedFon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2" roundtripDataSignature="AMtx7mgGkKSmWVcAhrcmg9rwEQQHzv+P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A5350A-46BB-43C5-B74F-876D396774FF}">
  <a:tblStyle styleId="{EAA5350A-46BB-43C5-B74F-876D396774FF}" styleName="Table_0">
    <a:wholeTbl>
      <a:tcTxStyle b="off" i="off">
        <a:font>
          <a:latin typeface="Goudy Old Style"/>
          <a:ea typeface="Goudy Old Style"/>
          <a:cs typeface="Goudy Old Style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3F9FA"/>
          </a:solidFill>
        </a:fill>
      </a:tcStyle>
    </a:wholeTbl>
    <a:band1H>
      <a:tcTxStyle/>
      <a:tcStyle>
        <a:fill>
          <a:solidFill>
            <a:srgbClr val="E7F3F4"/>
          </a:solidFill>
        </a:fill>
      </a:tcStyle>
    </a:band1H>
    <a:band2H>
      <a:tcTxStyle/>
    </a:band2H>
    <a:band1V>
      <a:tcTxStyle/>
      <a:tcStyle>
        <a:fill>
          <a:solidFill>
            <a:srgbClr val="E7F3F4"/>
          </a:solidFill>
        </a:fill>
      </a:tcStyle>
    </a:band1V>
    <a:band2V>
      <a:tcTxStyle/>
    </a:band2V>
    <a:lastCol>
      <a:tcTxStyle b="on" i="off">
        <a:font>
          <a:latin typeface="Goudy Old Style"/>
          <a:ea typeface="Goudy Old Style"/>
          <a:cs typeface="Goudy Old Style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Goudy Old Style"/>
          <a:ea typeface="Goudy Old Style"/>
          <a:cs typeface="Goudy Old Style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Goudy Old Style"/>
          <a:ea typeface="Goudy Old Style"/>
          <a:cs typeface="Goudy Old Style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Goudy Old Style"/>
          <a:ea typeface="Goudy Old Style"/>
          <a:cs typeface="Goudy Old Style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5.xml"/><Relationship Id="rId22" Type="http://customschemas.google.com/relationships/presentationmetadata" Target="metadata"/><Relationship Id="rId10" Type="http://schemas.openxmlformats.org/officeDocument/2006/relationships/slide" Target="slides/slide4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SortsMillGoudy-italic.fntdata"/><Relationship Id="rId16" Type="http://schemas.openxmlformats.org/officeDocument/2006/relationships/font" Target="fonts/SortsMillGoudy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CenturyGothic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title"/>
          </p:nvPr>
        </p:nvSpPr>
        <p:spPr>
          <a:xfrm>
            <a:off x="457200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" type="body"/>
          </p:nvPr>
        </p:nvSpPr>
        <p:spPr>
          <a:xfrm>
            <a:off x="457200" y="2349500"/>
            <a:ext cx="8229600" cy="3527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/>
          <p:nvPr>
            <p:ph type="title"/>
          </p:nvPr>
        </p:nvSpPr>
        <p:spPr>
          <a:xfrm>
            <a:off x="457200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0"/>
          <p:cNvSpPr txBox="1"/>
          <p:nvPr>
            <p:ph idx="1" type="body"/>
          </p:nvPr>
        </p:nvSpPr>
        <p:spPr>
          <a:xfrm rot="5400000">
            <a:off x="2808288" y="-1587"/>
            <a:ext cx="35274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/>
          <p:nvPr>
            <p:ph type="title"/>
          </p:nvPr>
        </p:nvSpPr>
        <p:spPr>
          <a:xfrm rot="5400000">
            <a:off x="5173663" y="2363788"/>
            <a:ext cx="496887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" type="body"/>
          </p:nvPr>
        </p:nvSpPr>
        <p:spPr>
          <a:xfrm rot="5400000">
            <a:off x="982663" y="382587"/>
            <a:ext cx="496887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ts Mill Goudy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rts Mill Goudy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rts Mill Goudy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457200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457200" y="2349500"/>
            <a:ext cx="4038600" cy="3527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rts Mill Goudy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9pPr>
          </a:lstStyle>
          <a:p/>
        </p:txBody>
      </p:sp>
      <p:sp>
        <p:nvSpPr>
          <p:cNvPr id="26" name="Google Shape;26;p15"/>
          <p:cNvSpPr txBox="1"/>
          <p:nvPr>
            <p:ph idx="2" type="body"/>
          </p:nvPr>
        </p:nvSpPr>
        <p:spPr>
          <a:xfrm>
            <a:off x="4648200" y="2349500"/>
            <a:ext cx="4038600" cy="3527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rts Mill Goudy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»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9pPr>
          </a:lstStyle>
          <a:p/>
        </p:txBody>
      </p:sp>
      <p:sp>
        <p:nvSpPr>
          <p:cNvPr id="30" name="Google Shape;30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9pPr>
          </a:lstStyle>
          <a:p/>
        </p:txBody>
      </p:sp>
      <p:sp>
        <p:nvSpPr>
          <p:cNvPr id="31" name="Google Shape;31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None/>
              <a:defRPr b="1" sz="1600"/>
            </a:lvl9pPr>
          </a:lstStyle>
          <a:p/>
        </p:txBody>
      </p:sp>
      <p:sp>
        <p:nvSpPr>
          <p:cNvPr id="32" name="Google Shape;32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rts Mill Goudy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rts Mill Goudy"/>
              <a:buChar char="»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ts Mill Goudy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rts Mill Goudy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sz="2000"/>
            </a:lvl9pPr>
          </a:lstStyle>
          <a:p/>
        </p:txBody>
      </p:sp>
      <p:sp>
        <p:nvSpPr>
          <p:cNvPr id="38" name="Google Shape;38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rts Mill Goudy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ts Mill Goudy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rts Mill Goudy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ts Mill Goudy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rts Mill Goudy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CC0000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77200" y="0"/>
            <a:ext cx="1066800" cy="752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0"/>
          <p:cNvSpPr txBox="1"/>
          <p:nvPr>
            <p:ph type="title"/>
          </p:nvPr>
        </p:nvSpPr>
        <p:spPr>
          <a:xfrm>
            <a:off x="457200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rgbClr val="5F5F5F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" type="body"/>
          </p:nvPr>
        </p:nvSpPr>
        <p:spPr>
          <a:xfrm>
            <a:off x="457200" y="2349500"/>
            <a:ext cx="8229600" cy="3527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CC0000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ts Mill Goudy"/>
              <a:buChar char="–"/>
              <a:defRPr b="0" i="0" sz="28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rts Mill Goudy"/>
              <a:buChar char="•"/>
              <a:defRPr b="0" i="0" sz="24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–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rts Mill Goudy"/>
              <a:buChar char="»"/>
              <a:defRPr b="0" i="0" sz="2000" u="none" cap="none" strike="noStrike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defRPr>
            </a:lvl9pPr>
          </a:lstStyle>
          <a:p/>
        </p:txBody>
      </p:sp>
      <p:sp>
        <p:nvSpPr>
          <p:cNvPr id="10" name="Google Shape;10;p10"/>
          <p:cNvSpPr/>
          <p:nvPr/>
        </p:nvSpPr>
        <p:spPr>
          <a:xfrm>
            <a:off x="0" y="765175"/>
            <a:ext cx="9144000" cy="71438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01013" y="6034088"/>
            <a:ext cx="935037" cy="7794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0"/>
          <p:cNvSpPr/>
          <p:nvPr/>
        </p:nvSpPr>
        <p:spPr>
          <a:xfrm>
            <a:off x="0" y="6669088"/>
            <a:ext cx="7956550" cy="188912"/>
          </a:xfrm>
          <a:prstGeom prst="rect">
            <a:avLst/>
          </a:prstGeom>
          <a:gradFill>
            <a:gsLst>
              <a:gs pos="0">
                <a:srgbClr val="CC0000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"/>
          <p:cNvSpPr txBox="1"/>
          <p:nvPr/>
        </p:nvSpPr>
        <p:spPr>
          <a:xfrm>
            <a:off x="2404244" y="1420813"/>
            <a:ext cx="42402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2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Escuela de Sociología</a:t>
            </a:r>
            <a:endParaRPr/>
          </a:p>
        </p:txBody>
      </p:sp>
      <p:sp>
        <p:nvSpPr>
          <p:cNvPr id="54" name="Google Shape;54;p1"/>
          <p:cNvSpPr txBox="1"/>
          <p:nvPr/>
        </p:nvSpPr>
        <p:spPr>
          <a:xfrm>
            <a:off x="723668" y="3933056"/>
            <a:ext cx="730199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Plan de fortalecimiento y estabilidad del sector académico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Transitorio</a:t>
            </a:r>
            <a:r>
              <a:rPr b="1" i="1" lang="es-ES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2020-</a:t>
            </a:r>
            <a:r>
              <a:rPr b="1" i="1" lang="es-ES" sz="1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r>
              <a:rPr b="0" i="1" lang="es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" name="Google Shape;55;p1"/>
          <p:cNvCxnSpPr/>
          <p:nvPr/>
        </p:nvCxnSpPr>
        <p:spPr>
          <a:xfrm>
            <a:off x="1179513" y="2133600"/>
            <a:ext cx="6689725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56" name="Google Shape;56;p1"/>
          <p:cNvSpPr txBox="1"/>
          <p:nvPr/>
        </p:nvSpPr>
        <p:spPr>
          <a:xfrm>
            <a:off x="3891559" y="5516563"/>
            <a:ext cx="16768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28 de Agosto 2019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725" y="5732463"/>
            <a:ext cx="903288" cy="90328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2419158" y="2924944"/>
            <a:ext cx="38926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Asamblea de Unidad Académica</a:t>
            </a:r>
            <a:endParaRPr b="0" i="0" sz="2000" u="none" cap="none" strike="noStrike">
              <a:solidFill>
                <a:srgbClr val="0066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>
            <p:ph type="title"/>
          </p:nvPr>
        </p:nvSpPr>
        <p:spPr>
          <a:xfrm>
            <a:off x="251520" y="620688"/>
            <a:ext cx="7632848" cy="78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Por qué esta Asamblea?</a:t>
            </a:r>
            <a:endParaRPr sz="3200"/>
          </a:p>
        </p:txBody>
      </p:sp>
      <p:sp>
        <p:nvSpPr>
          <p:cNvPr id="64" name="Google Shape;64;p2"/>
          <p:cNvSpPr txBox="1"/>
          <p:nvPr>
            <p:ph idx="1" type="body"/>
          </p:nvPr>
        </p:nvSpPr>
        <p:spPr>
          <a:xfrm>
            <a:off x="457200" y="1412776"/>
            <a:ext cx="8229600" cy="1512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FORMULACIÓN DEL PLAN DE FORTALECIMIENTO Y ESTABILIDAD DEL SECTOR ACADÉMICO TRANSITORIO 2020-2021 (PFESA 2020-2021). (ACTUALIZACIÓN DE LA CIRCULAR UNA-RA-CINS-04-2019 DEL 13 DE MAYO 2019 A PARTIR DE ACUERDOS DE CONSACA). CIRCULAR UNA-RA-CINS-7-2019</a:t>
            </a:r>
            <a:br>
              <a:rPr lang="es-ES" sz="1800"/>
            </a:br>
            <a:endParaRPr sz="1800"/>
          </a:p>
        </p:txBody>
      </p:sp>
      <p:sp>
        <p:nvSpPr>
          <p:cNvPr id="65" name="Google Shape;65;p2"/>
          <p:cNvSpPr/>
          <p:nvPr/>
        </p:nvSpPr>
        <p:spPr>
          <a:xfrm>
            <a:off x="642910" y="3071810"/>
            <a:ext cx="2857520" cy="1500198"/>
          </a:xfrm>
          <a:prstGeom prst="roundRect">
            <a:avLst>
              <a:gd fmla="val 16667" name="adj"/>
            </a:avLst>
          </a:prstGeom>
          <a:solidFill>
            <a:srgbClr val="A50021"/>
          </a:solidFill>
          <a:ln cap="flat" cmpd="sng" w="9525">
            <a:solidFill>
              <a:srgbClr val="2E2E9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lt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Solicitar aval en Apeuna y Rectoria para publicación del Perfil No. 13</a:t>
            </a:r>
            <a:endParaRPr b="1" i="0" sz="1800" u="none" cap="none" strike="noStrike">
              <a:solidFill>
                <a:schemeClr val="lt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715008" y="3071810"/>
            <a:ext cx="3105464" cy="1500198"/>
          </a:xfrm>
          <a:prstGeom prst="roundRect">
            <a:avLst>
              <a:gd fmla="val 16667" name="adj"/>
            </a:avLst>
          </a:prstGeom>
          <a:solidFill>
            <a:srgbClr val="0066FF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lt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*  Aprobar Áreas de Conocimiento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lt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*  Becas para Estudios de Doctorado </a:t>
            </a:r>
            <a:endParaRPr b="1" sz="1800">
              <a:solidFill>
                <a:schemeClr val="lt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sp>
        <p:nvSpPr>
          <p:cNvPr id="67" name="Google Shape;67;p2"/>
          <p:cNvSpPr/>
          <p:nvPr/>
        </p:nvSpPr>
        <p:spPr>
          <a:xfrm flipH="1" rot="10800000">
            <a:off x="3786182" y="3571876"/>
            <a:ext cx="1785950" cy="1428760"/>
          </a:xfrm>
          <a:prstGeom prst="leftRightUpArrow">
            <a:avLst>
              <a:gd fmla="val 25000" name="adj1"/>
              <a:gd fmla="val 25000" name="adj2"/>
              <a:gd fmla="val 25000" name="adj3"/>
            </a:avLst>
          </a:prstGeom>
          <a:solidFill>
            <a:srgbClr val="FF9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51520" y="5214656"/>
            <a:ext cx="7715304" cy="1214422"/>
          </a:xfrm>
          <a:prstGeom prst="snip1Rect">
            <a:avLst>
              <a:gd fmla="val 16667" name="adj"/>
            </a:avLst>
          </a:prstGeom>
          <a:gradFill>
            <a:gsLst>
              <a:gs pos="0">
                <a:schemeClr val="accent3"/>
              </a:gs>
              <a:gs pos="35000">
                <a:schemeClr val="accent3"/>
              </a:gs>
              <a:gs pos="100000">
                <a:schemeClr val="accent3"/>
              </a:gs>
            </a:gsLst>
            <a:lin ang="16200000" scaled="0"/>
          </a:gradFill>
          <a:ln cap="flat" cmpd="sng" w="9525">
            <a:solidFill>
              <a:srgbClr val="F9F9F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0066FF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Lo que se decida, integrará el Plan de Fortalecimiento y estabilidad del sector académico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0066FF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 Transitorio 2020-</a:t>
            </a:r>
            <a:r>
              <a:rPr b="1" lang="es-ES" sz="1400">
                <a:solidFill>
                  <a:srgbClr val="0066FF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2021  </a:t>
            </a:r>
            <a:endParaRPr b="1" sz="1400">
              <a:solidFill>
                <a:srgbClr val="0066FF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cxnSp>
        <p:nvCxnSpPr>
          <p:cNvPr id="69" name="Google Shape;69;p2"/>
          <p:cNvCxnSpPr/>
          <p:nvPr/>
        </p:nvCxnSpPr>
        <p:spPr>
          <a:xfrm>
            <a:off x="72008" y="1268760"/>
            <a:ext cx="4499992" cy="0"/>
          </a:xfrm>
          <a:prstGeom prst="straightConnector1">
            <a:avLst/>
          </a:prstGeom>
          <a:noFill/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/>
        </p:nvSpPr>
        <p:spPr>
          <a:xfrm>
            <a:off x="5815355" y="220578"/>
            <a:ext cx="24673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Escuela de Sociología</a:t>
            </a:r>
            <a:endParaRPr/>
          </a:p>
        </p:txBody>
      </p:sp>
      <p:cxnSp>
        <p:nvCxnSpPr>
          <p:cNvPr id="75" name="Google Shape;75;p4"/>
          <p:cNvCxnSpPr/>
          <p:nvPr/>
        </p:nvCxnSpPr>
        <p:spPr>
          <a:xfrm>
            <a:off x="1907704" y="589910"/>
            <a:ext cx="6689725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76" name="Google Shape;7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705" y="5967012"/>
            <a:ext cx="451644" cy="45164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7" name="Google Shape;77;p4"/>
          <p:cNvGraphicFramePr/>
          <p:nvPr/>
        </p:nvGraphicFramePr>
        <p:xfrm>
          <a:off x="107950" y="69269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{EAA5350A-46BB-43C5-B74F-876D396774FF}</a:tableStyleId>
              </a:tblPr>
              <a:tblGrid>
                <a:gridCol w="1215250"/>
                <a:gridCol w="2961450"/>
              </a:tblGrid>
              <a:tr h="449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Grado académico: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Licenicatura en Sociología 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Maestría en Sociología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 anchor="ctr"/>
                </a:tc>
              </a:tr>
              <a:tr h="381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Experiencia docente: 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Experiencia mínima de seis años de Docencia Universitaria (debidamente comprobada).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Experiencia mínima e sies años en coordinación y participación en actividades y proyectos de extensión e investigación universitaria (debidamente comprobada).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Diseño, gestión, ejecución y evaluación de actividades y proyectos (debidamente comprobada).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Coordinación y participación en proyectos de investigación o extensión sobre Sociología y Cultura, en el ámbito universitario (debidamente comprobada).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 anchor="ctr"/>
                </a:tc>
              </a:tr>
              <a:tr h="1348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Producción académica: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Producción académcia sociológica: investigación, extensión (debidamente comprobada).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chemeClr val="dk1"/>
                          </a:solidFill>
                        </a:rPr>
                        <a:t>Publicaciones de obras científicas, ponencias, etc. (debidadmente comprobadas).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6275" marL="46275"/>
                </a:tc>
              </a:tr>
            </a:tbl>
          </a:graphicData>
        </a:graphic>
      </p:graphicFrame>
      <p:graphicFrame>
        <p:nvGraphicFramePr>
          <p:cNvPr id="78" name="Google Shape;78;p4"/>
          <p:cNvGraphicFramePr/>
          <p:nvPr/>
        </p:nvGraphicFramePr>
        <p:xfrm>
          <a:off x="4427984" y="69269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{EAA5350A-46BB-43C5-B74F-876D396774FF}</a:tableStyleId>
              </a:tblPr>
              <a:tblGrid>
                <a:gridCol w="1080125"/>
                <a:gridCol w="3456375"/>
              </a:tblGrid>
              <a:tr h="43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0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Dominio de idiomas:</a:t>
                      </a:r>
                      <a:endParaRPr b="1"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0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Manejo instrumental del inglés (certificado por la Universidad Nacional)</a:t>
                      </a:r>
                      <a:endParaRPr b="1"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3704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0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Competencias necesarias para el puesto</a:t>
                      </a:r>
                      <a:r>
                        <a:rPr lang="es-ES" sz="1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: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Sociología y Cultura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Estudios sobre instituciones culturales y patrimoniales, perfiles y estudios de público de instituciones culturales, estrategias de comunicación (debidamente comprobadas)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Conocimientos en trabajos interdisciplinarios, con perspectiva de género y derechos humanos (debidamente comprobados)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Participación en equipos de trabjo con organizaciones, instituciones y diversos actores sociales (debidadmente comprobados).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Docencia e investigación en las áreas señaladas como técnicos instrumntales (debidamente comprobada).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Competencias Técnico instrumentales en: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Sociología de la Cultura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Teorías Sociológicas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Metodologías participativas y/o investigación acción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Metodologías cualitativas y cuantitativas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Dirección de Trabajos Finales de Gruaduación (debidamente comprobada)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1307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0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Disponibilidad:</a:t>
                      </a:r>
                      <a:endParaRPr b="1"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0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 </a:t>
                      </a:r>
                      <a:endParaRPr b="1"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Trabajar en cualquier horario que demanden los programas y los proyectos académicos de docencia, extensión e investigación de la Unidad Académica, en cualquiera de los campus y las sedes regionales de la Universidad.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/>
          <p:nvPr/>
        </p:nvSpPr>
        <p:spPr>
          <a:xfrm>
            <a:off x="5815355" y="220578"/>
            <a:ext cx="24673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Escuela de Sociología</a:t>
            </a:r>
            <a:endParaRPr/>
          </a:p>
        </p:txBody>
      </p:sp>
      <p:cxnSp>
        <p:nvCxnSpPr>
          <p:cNvPr id="84" name="Google Shape;84;p3"/>
          <p:cNvCxnSpPr/>
          <p:nvPr/>
        </p:nvCxnSpPr>
        <p:spPr>
          <a:xfrm>
            <a:off x="1907704" y="589910"/>
            <a:ext cx="6689725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85" name="Google Shape;8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705" y="5967012"/>
            <a:ext cx="451644" cy="45164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"/>
          <p:cNvSpPr txBox="1"/>
          <p:nvPr>
            <p:ph type="title"/>
          </p:nvPr>
        </p:nvSpPr>
        <p:spPr>
          <a:xfrm>
            <a:off x="389666" y="1268760"/>
            <a:ext cx="8229600" cy="4248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rgbClr val="0066FF"/>
                </a:solidFill>
              </a:rPr>
              <a:t>Concurso por oposición </a:t>
            </a:r>
            <a:br>
              <a:rPr lang="es-ES" sz="3200">
                <a:solidFill>
                  <a:srgbClr val="0066FF"/>
                </a:solidFill>
              </a:rPr>
            </a:br>
            <a:r>
              <a:rPr lang="es-ES" sz="3200">
                <a:solidFill>
                  <a:srgbClr val="0066FF"/>
                </a:solidFill>
              </a:rPr>
              <a:t>Perfil N°: 13 Sociología y Cultura</a:t>
            </a:r>
            <a:br>
              <a:rPr lang="es-ES" sz="3200">
                <a:solidFill>
                  <a:srgbClr val="0066FF"/>
                </a:solidFill>
              </a:rPr>
            </a:br>
            <a:r>
              <a:rPr lang="es-ES" sz="3200">
                <a:solidFill>
                  <a:srgbClr val="0066FF"/>
                </a:solidFill>
              </a:rPr>
              <a:t>Área Estratégica de Conocimiento:  Sociología y Realidad Social</a:t>
            </a:r>
            <a:br>
              <a:rPr lang="es-ES" sz="3200">
                <a:solidFill>
                  <a:srgbClr val="0066FF"/>
                </a:solidFill>
              </a:rPr>
            </a:br>
            <a:r>
              <a:rPr lang="es-ES" sz="3200">
                <a:solidFill>
                  <a:srgbClr val="0066FF"/>
                </a:solidFill>
              </a:rPr>
              <a:t>Año: 2019-2020</a:t>
            </a:r>
            <a:br>
              <a:rPr lang="es-ES" sz="3200">
                <a:solidFill>
                  <a:srgbClr val="0066FF"/>
                </a:solidFill>
              </a:rPr>
            </a:br>
            <a:endParaRPr sz="320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/>
          <p:nvPr/>
        </p:nvSpPr>
        <p:spPr>
          <a:xfrm>
            <a:off x="5815355" y="220578"/>
            <a:ext cx="24673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Escuela de Sociología</a:t>
            </a:r>
            <a:endParaRPr/>
          </a:p>
        </p:txBody>
      </p:sp>
      <p:cxnSp>
        <p:nvCxnSpPr>
          <p:cNvPr id="92" name="Google Shape;92;p5"/>
          <p:cNvCxnSpPr/>
          <p:nvPr/>
        </p:nvCxnSpPr>
        <p:spPr>
          <a:xfrm>
            <a:off x="1907704" y="589910"/>
            <a:ext cx="6689725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93" name="Google Shape;9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705" y="5967012"/>
            <a:ext cx="451644" cy="45164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"/>
          <p:cNvSpPr/>
          <p:nvPr/>
        </p:nvSpPr>
        <p:spPr>
          <a:xfrm>
            <a:off x="125112" y="1040760"/>
            <a:ext cx="8057877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0066FF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Priorización de Áreas Estratégicas por consolidar 2020-2021</a:t>
            </a:r>
            <a:endParaRPr b="1" sz="3200">
              <a:solidFill>
                <a:srgbClr val="0066FF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sp>
        <p:nvSpPr>
          <p:cNvPr id="95" name="Google Shape;95;p5"/>
          <p:cNvSpPr txBox="1"/>
          <p:nvPr>
            <p:ph idx="1" type="body"/>
          </p:nvPr>
        </p:nvSpPr>
        <p:spPr>
          <a:xfrm>
            <a:off x="827584" y="2924945"/>
            <a:ext cx="6048672" cy="2088232"/>
          </a:xfrm>
          <a:prstGeom prst="rect">
            <a:avLst/>
          </a:prstGeom>
          <a:gradFill>
            <a:gsLst>
              <a:gs pos="0">
                <a:srgbClr val="E3FDFF"/>
              </a:gs>
              <a:gs pos="35000">
                <a:srgbClr val="EAFFFF"/>
              </a:gs>
              <a:gs pos="100000">
                <a:srgbClr val="F6FDFF"/>
              </a:gs>
            </a:gsLst>
            <a:lin ang="16200000" scaled="0"/>
          </a:gradFill>
          <a:ln cap="flat" cmpd="sng" w="9525">
            <a:solidFill>
              <a:srgbClr val="D3E7E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 sz="700"/>
          </a:p>
          <a:p>
            <a:pPr indent="-342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s-ES" sz="2000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Teoría Sociológica </a:t>
            </a:r>
            <a:endParaRPr sz="900"/>
          </a:p>
          <a:p>
            <a:pPr indent="-342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s-ES" sz="2000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Sociología y Realidad Social </a:t>
            </a:r>
            <a:endParaRPr sz="2000"/>
          </a:p>
          <a:p>
            <a:pPr indent="-342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s-ES" sz="2000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Sociología y Epistemología </a:t>
            </a:r>
            <a:endParaRPr sz="2000"/>
          </a:p>
          <a:p>
            <a:pPr indent="-342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s-ES" sz="2000">
                <a:solidFill>
                  <a:schemeClr val="dk1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Técnico-Instrumental</a:t>
            </a:r>
            <a:endParaRPr sz="2000"/>
          </a:p>
          <a:p>
            <a:pPr indent="-215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215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215900" lvl="0" marL="342900" rtl="0" algn="just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"/>
          <p:cNvSpPr/>
          <p:nvPr/>
        </p:nvSpPr>
        <p:spPr>
          <a:xfrm>
            <a:off x="755576" y="1484784"/>
            <a:ext cx="792088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66FF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66FF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0066FF"/>
                </a:solidFill>
                <a:latin typeface="Sorts Mill Goudy"/>
                <a:ea typeface="Sorts Mill Goudy"/>
                <a:cs typeface="Sorts Mill Goudy"/>
                <a:sym typeface="Sorts Mill Goudy"/>
              </a:rPr>
              <a:t>CRITERIOS DE POSTULACIÓN PARA PFESA 2020-2021</a:t>
            </a:r>
            <a:endParaRPr sz="3600">
              <a:solidFill>
                <a:srgbClr val="0066FF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/>
          <p:nvPr>
            <p:ph idx="1" type="body"/>
          </p:nvPr>
        </p:nvSpPr>
        <p:spPr>
          <a:xfrm>
            <a:off x="457200" y="908720"/>
            <a:ext cx="8229600" cy="5832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s-ES" sz="1600"/>
              <a:t>1</a:t>
            </a:r>
            <a:r>
              <a:rPr b="1" lang="es-ES" sz="1800"/>
              <a:t>. Priorización de Facultad, Centro, Sede y Sección Regional: </a:t>
            </a:r>
            <a:r>
              <a:rPr i="1" lang="es-ES" sz="1800"/>
              <a:t>Las Facultades, Centros, Sedes Sección Regional priorizarán las solicitudes de forma autónoma,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i="1" lang="es-ES" sz="1800"/>
              <a:t>según la pertinencia, innovación y relevancia del área de formación del doctorado para fomentar su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i="1" lang="es-ES" sz="1800"/>
              <a:t>acción sustantiva</a:t>
            </a:r>
            <a:endParaRPr b="1" sz="18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2. Experiencia Docente: </a:t>
            </a:r>
            <a:r>
              <a:rPr i="1" lang="es-ES" sz="1800"/>
              <a:t>El proponente posee experiencia demostrada de su incidencia en la docencia a través de cursos,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i="1" lang="es-ES" sz="1800"/>
              <a:t>dirección de trabajos finales de graduación y evaluaciones positivas en el desempeño docente.</a:t>
            </a:r>
            <a:endParaRPr b="1" sz="18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3. Experiencia en PPAA: </a:t>
            </a:r>
            <a:r>
              <a:rPr i="1" lang="es-ES" sz="1800"/>
              <a:t>El proponente posee experiencia demostrada en PPAA de investigación, extensión, producción 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i="1" lang="es-ES" sz="1800"/>
              <a:t>no posee pendientes en su cumplimiento.</a:t>
            </a:r>
            <a:endParaRPr b="1" sz="18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4. Apoyo a la Regionalización: </a:t>
            </a:r>
            <a:r>
              <a:rPr i="1" lang="es-ES" sz="1800"/>
              <a:t>Grado en el que la propuesta apoya los procesos de regionalización universitaria.</a:t>
            </a:r>
            <a:endParaRPr b="1" sz="18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5. Condiciones de Reinserción del Exbecario: </a:t>
            </a:r>
            <a:r>
              <a:rPr i="1" lang="es-ES" sz="1800"/>
              <a:t>Posee la unidad proponente las condiciones y el compromiso que permitan la reinserción efectiva del exbecado, a tiempo completo y de forma anualizada, una vez que concluya sus estudios doctorales.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6. Grado de Madurez de la postulación: </a:t>
            </a:r>
            <a:r>
              <a:rPr i="1" lang="es-ES" sz="1800"/>
              <a:t>Grado de madurez de la formalización del ingreso en el programa de doctorado.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1" lang="es-ES" sz="1800"/>
              <a:t>7. Financiamiento: </a:t>
            </a:r>
            <a:r>
              <a:rPr i="1" lang="es-ES" sz="1800"/>
              <a:t>El proponente ha realizado gestiones con otras </a:t>
            </a:r>
            <a:r>
              <a:rPr i="1" lang="es-ES" sz="1600"/>
              <a:t>fuentes de financiamiento que garanticen un uso más eficiente de los recursos institucionales disponibles.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/>
          <p:nvPr/>
        </p:nvSpPr>
        <p:spPr>
          <a:xfrm>
            <a:off x="323528" y="1916832"/>
            <a:ext cx="8424936" cy="3416320"/>
          </a:xfrm>
          <a:prstGeom prst="rect">
            <a:avLst/>
          </a:prstGeom>
          <a:gradFill>
            <a:gsLst>
              <a:gs pos="0">
                <a:srgbClr val="E3FDFF"/>
              </a:gs>
              <a:gs pos="35000">
                <a:srgbClr val="EAFFFF"/>
              </a:gs>
              <a:gs pos="100000">
                <a:srgbClr val="F6FDFF"/>
              </a:gs>
            </a:gsLst>
            <a:lin ang="16200000" scaled="0"/>
          </a:gradFill>
          <a:ln cap="flat" cmpd="sng" w="9525">
            <a:solidFill>
              <a:srgbClr val="D3E7E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sp>
        <p:nvSpPr>
          <p:cNvPr id="111" name="Google Shape;111;p8"/>
          <p:cNvSpPr txBox="1"/>
          <p:nvPr>
            <p:ph type="title"/>
          </p:nvPr>
        </p:nvSpPr>
        <p:spPr>
          <a:xfrm>
            <a:off x="251520" y="773832"/>
            <a:ext cx="7632848" cy="78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/>
              <a:t>ESTADO DE SITUACION</a:t>
            </a:r>
            <a:endParaRPr sz="3200"/>
          </a:p>
        </p:txBody>
      </p:sp>
      <p:cxnSp>
        <p:nvCxnSpPr>
          <p:cNvPr id="112" name="Google Shape;112;p8"/>
          <p:cNvCxnSpPr/>
          <p:nvPr/>
        </p:nvCxnSpPr>
        <p:spPr>
          <a:xfrm>
            <a:off x="216024" y="1484784"/>
            <a:ext cx="6300192" cy="0"/>
          </a:xfrm>
          <a:prstGeom prst="straightConnector1">
            <a:avLst/>
          </a:prstGeom>
          <a:noFill/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esta" id="113" name="Google Shape;1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1916832"/>
            <a:ext cx="8424936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>
            <p:ph type="title"/>
          </p:nvPr>
        </p:nvSpPr>
        <p:spPr>
          <a:xfrm>
            <a:off x="457200" y="908050"/>
            <a:ext cx="8229600" cy="5047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 </a:t>
            </a:r>
            <a:r>
              <a:rPr lang="es-ES" sz="2800">
                <a:solidFill>
                  <a:srgbClr val="0066FF"/>
                </a:solidFill>
              </a:rPr>
              <a:t>ESTADO DE SITUACION PROPUESTO</a:t>
            </a:r>
            <a:endParaRPr sz="2800">
              <a:solidFill>
                <a:srgbClr val="0066FF"/>
              </a:solidFill>
            </a:endParaRPr>
          </a:p>
        </p:txBody>
      </p:sp>
      <p:graphicFrame>
        <p:nvGraphicFramePr>
          <p:cNvPr id="119" name="Google Shape;119;p9"/>
          <p:cNvGraphicFramePr/>
          <p:nvPr/>
        </p:nvGraphicFramePr>
        <p:xfrm>
          <a:off x="611560" y="184482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{EAA5350A-46BB-43C5-B74F-876D396774FF}</a:tableStyleId>
              </a:tblPr>
              <a:tblGrid>
                <a:gridCol w="5871300"/>
                <a:gridCol w="1545525"/>
              </a:tblGrid>
              <a:tr h="252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Total de plazas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28575" marL="28575" anchor="ctr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MODALIDADES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PLAZAS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ctr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Propietarios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11.25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(+) Vacantes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(+) Plazos fijos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6.75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Concursos por oposición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Concursos por oposición condicionado jubilación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Aumento de jornada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Resguardo de beca PFESA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Resguardo de beca vacante-PFESA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Resguardo de beca condicionada jubilación-PFESA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Resguardo de beca PRA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0.25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Otros TC Programados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Gestión académica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2.75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(-) Relación 90/10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1.525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b"/>
                </a:tc>
              </a:tr>
              <a:tr h="252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DISPONIBLE PARA FORMULAR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solidFill>
                            <a:schemeClr val="dk1"/>
                          </a:solidFill>
                        </a:rPr>
                        <a:t>2.23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28575" marL="28575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NA">
  <a:themeElements>
    <a:clrScheme name="U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2017-09-19T22:49:13Z</dcterms:created>
  <dc:creator>Victoria</dc:creator>
</cp:coreProperties>
</file>